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35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37.xml" ContentType="application/vnd.openxmlformats-officedocument.presentationml.notesSlide+xml"/>
  <Override PartName="/ppt/comments/comment19.xml" ContentType="application/vnd.openxmlformats-officedocument.presentationml.comments+xml"/>
  <Override PartName="/ppt/notesSlides/notesSlide38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39.xml" ContentType="application/vnd.openxmlformats-officedocument.presentationml.notesSlide+xml"/>
  <Override PartName="/ppt/comments/comment21.xml" ContentType="application/vnd.openxmlformats-officedocument.presentationml.comments+xml"/>
  <Override PartName="/ppt/notesSlides/notesSlide40.xml" ContentType="application/vnd.openxmlformats-officedocument.presentationml.notesSlide+xml"/>
  <Override PartName="/ppt/comments/comment22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23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6858000" cy="9144000"/>
  <p:embeddedFontLst>
    <p:embeddedFont>
      <p:font typeface="Proxima Nova Extrabold" panose="020B0604020202020204" charset="0"/>
      <p:bold r:id="rId50"/>
    </p:embeddedFont>
    <p:embeddedFont>
      <p:font typeface="Comic Sans MS" panose="030F0702030302020204" pitchFamily="66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Proxima Nova" panose="020B0604020202020204" charset="0"/>
      <p:regular r:id="rId59"/>
      <p:bold r:id="rId60"/>
      <p:italic r:id="rId61"/>
      <p:boldItalic r:id="rId62"/>
    </p:embeddedFont>
    <p:embeddedFont>
      <p:font typeface="Proxima Nova Semibold" panose="020B0604020202020204" charset="0"/>
      <p:regular r:id="rId63"/>
      <p:bold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SHIBA" initials="T" lastIdx="33" clrIdx="0">
    <p:extLst>
      <p:ext uri="{19B8F6BF-5375-455C-9EA6-DF929625EA0E}">
        <p15:presenceInfo xmlns:p15="http://schemas.microsoft.com/office/powerpoint/2012/main" userId="f9097946ac899b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72" y="8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09:01.355" idx="1">
    <p:pos x="1889" y="-86"/>
    <p:text>ste s ocmo poner 2 asteriscos pero queda mas claro si lo pongo con cochetes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40:22.240" idx="13">
    <p:pos x="2818" y="1762"/>
    <p:text>13 comparaciones para llegar a linux</p:text>
    <p:extLst>
      <p:ext uri="{C676402C-5697-4E1C-873F-D02D1690AC5C}">
        <p15:threadingInfo xmlns:p15="http://schemas.microsoft.com/office/powerpoint/2012/main" timeZoneBias="180"/>
      </p:ext>
    </p:extLst>
  </p:cm>
  <p:cm authorId="1" dt="2022-05-23T14:41:52.213" idx="14">
    <p:pos x="2818" y="1898"/>
    <p:text>se le llama busqueda binaria</p:text>
    <p:extLst>
      <p:ext uri="{C676402C-5697-4E1C-873F-D02D1690AC5C}">
        <p15:threadingInfo xmlns:p15="http://schemas.microsoft.com/office/powerpoint/2012/main" timeZoneBias="180">
          <p15:parentCm authorId="1" idx="13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41:53.957" idx="15">
    <p:pos x="10" y="10"/>
    <p:text>pseudo codigo s mascompja que la busqueda lineal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46:22.571" idx="16">
    <p:pos x="5290" y="730"/>
    <p:text>un arreglo de 10 numerosse quiere buacar el numero 24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47:53.854" idx="18">
    <p:pos x="10" y="10"/>
    <p:text>izquiera tiene que ser menor a derecha</p:text>
    <p:extLst>
      <p:ext uri="{C676402C-5697-4E1C-873F-D02D1690AC5C}">
        <p15:threadingInfo xmlns:p15="http://schemas.microsoft.com/office/powerpoint/2012/main" timeZoneBias="180"/>
      </p:ext>
    </p:extLst>
  </p:cm>
  <p:cm authorId="1" dt="2022-05-23T14:48:07.031" idx="19">
    <p:pos x="5419" y="811"/>
    <p:text>este e sun arreglo que no sabemos sus copoenetes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47:43.167" idx="17">
    <p:pos x="10" y="10"/>
    <p:text>me imventoun variable nueva medio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48:47.286" idx="20">
    <p:pos x="10" y="10"/>
    <p:text>destapo medio y  lo comparo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52:04.647" idx="21">
    <p:pos x="10" y="10"/>
    <p:text>demostramos que es masrapido que la busqueda linead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52:46.928" idx="22">
    <p:pos x="10" y="10"/>
    <p:text>me invento un numero k tal que 2 ala k sea 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53:33.570" idx="23">
    <p:pos x="1361" y="785"/>
    <p:text>enel caso numero 0</p:text>
    <p:extLst>
      <p:ext uri="{C676402C-5697-4E1C-873F-D02D1690AC5C}">
        <p15:threadingInfo xmlns:p15="http://schemas.microsoft.com/office/powerpoint/2012/main" timeZoneBias="180"/>
      </p:ext>
    </p:extLst>
  </p:cm>
  <p:cm authorId="1" dt="2022-05-23T14:53:47.643" idx="24">
    <p:pos x="2513" y="1096"/>
    <p:text>descsarto uno de las dos mitades por eso lo divido entre 2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54:35.656" idx="25">
    <p:pos x="10" y="10"/>
    <p:text>asi sucesviamenet voy diviendo entre 2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12:50.847" idx="2">
    <p:pos x="4098" y="1794"/>
    <p:text>contrato de la fincion a devolver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54:52.078" idx="26">
    <p:pos x="2358" y="2469"/>
    <p:text>hasta llegar a un valor de k que me de  0 y como muho sera 10 comparaiones</p:text>
    <p:extLst>
      <p:ext uri="{C676402C-5697-4E1C-873F-D02D1690AC5C}">
        <p15:threadingInfo xmlns:p15="http://schemas.microsoft.com/office/powerpoint/2012/main" timeZoneBias="180"/>
      </p:ext>
    </p:extLst>
  </p:cm>
  <p:cm authorId="1" dt="2022-05-23T14:56:32.180" idx="27">
    <p:pos x="2358" y="2605"/>
    <p:text>haalo k con log k es la antidad e comparacinoes que yo tengo que hacer</p:text>
    <p:extLst>
      <p:ext uri="{C676402C-5697-4E1C-873F-D02D1690AC5C}">
        <p15:threadingInfo xmlns:p15="http://schemas.microsoft.com/office/powerpoint/2012/main" timeZoneBias="180">
          <p15:parentCm authorId="1" idx="26"/>
        </p15:threadingInfo>
      </p:ext>
    </p:extLst>
  </p:cm>
  <p:cm authorId="1" dt="2022-05-23T14:56:32.330" idx="28">
    <p:pos x="4596" y="1317"/>
    <p:text>hasta llegar a un solo elemento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59:39.044" idx="29">
    <p:pos x="4757" y="3625"/>
    <p:text>cantidad e elementos</p:text>
    <p:extLst>
      <p:ext uri="{C676402C-5697-4E1C-873F-D02D1690AC5C}">
        <p15:threadingInfo xmlns:p15="http://schemas.microsoft.com/office/powerpoint/2012/main" timeZoneBias="180"/>
      </p:ext>
    </p:extLst>
  </p:cm>
  <p:cm authorId="1" dt="2022-05-23T14:59:53.043" idx="30">
    <p:pos x="10" y="10"/>
    <p:text>tiempo que demora</p:text>
    <p:extLst>
      <p:ext uri="{C676402C-5697-4E1C-873F-D02D1690AC5C}">
        <p15:threadingInfo xmlns:p15="http://schemas.microsoft.com/office/powerpoint/2012/main" timeZoneBias="180"/>
      </p:ext>
    </p:extLst>
  </p:cm>
  <p:cm authorId="1" dt="2022-05-23T14:59:58.543" idx="31">
    <p:pos x="821" y="2430"/>
    <p:text>par 10 comparaciones ambos realizan comparaciones distintas para poder encontrar el mismo valor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06:06.908" idx="32">
    <p:pos x="10" y="10"/>
    <p:text>lafuncion ya esta implemtnada enel stdlib esdificl de usarlo por recibe arreglos a funciones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09:15.146" idx="33">
    <p:pos x="1678" y="1778"/>
    <p:text>sihay un punto enel cual una funcion pas a ser menor a orta funcione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15:40.125" idx="3">
    <p:pos x="4395" y="697"/>
    <p:text>el aogritmo de busqueda esta escriti en pseudo codigo</p:text>
    <p:extLst>
      <p:ext uri="{C676402C-5697-4E1C-873F-D02D1690AC5C}">
        <p15:threadingInfo xmlns:p15="http://schemas.microsoft.com/office/powerpoint/2012/main" timeZoneBias="180"/>
      </p:ext>
    </p:extLst>
  </p:cm>
  <p:cm authorId="1" dt="2022-05-23T14:16:10.185" idx="4">
    <p:pos x="10" y="10"/>
    <p:text>a pensar enalgortimos la ide a es poder que se ajecutabel conuna persona y por unamaquina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16:24.215" idx="5">
    <p:pos x="10" y="10"/>
    <p:text>elagorimto lo que hace es comparara cadena x adena hastae llegar a ala posicion que stamosbuscando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19:11.255" idx="6">
    <p:pos x="10" y="10"/>
    <p:text>se usaron 8374 comparacione 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20:24.521" idx="7">
    <p:pos x="4762" y="1114"/>
    <p:text>queremospreguntarnos ocmo depende el timpo que dmeora el algoritmo y y la cantidad e elemntossi suplico el tamaño tl tamañoes el doble</p:text>
    <p:extLst>
      <p:ext uri="{C676402C-5697-4E1C-873F-D02D1690AC5C}">
        <p15:threadingInfo xmlns:p15="http://schemas.microsoft.com/office/powerpoint/2012/main" timeZoneBias="180"/>
      </p:ext>
    </p:extLst>
  </p:cm>
  <p:cm authorId="1" dt="2022-05-23T14:22:56.774" idx="9">
    <p:pos x="4762" y="1250"/>
    <p:text>lo que tarda el algorimo es proporcional a N el numero de elemenots</p:text>
    <p:extLst>
      <p:ext uri="{C676402C-5697-4E1C-873F-D02D1690AC5C}">
        <p15:threadingInfo xmlns:p15="http://schemas.microsoft.com/office/powerpoint/2012/main" timeZoneBias="180">
          <p15:parentCm authorId="1" idx="7"/>
        </p15:threadingInfo>
      </p:ext>
    </p:extLst>
  </p:cm>
  <p:cm authorId="1" dt="2022-05-23T14:21:21.014" idx="8">
    <p:pos x="2962" y="3082"/>
    <p:text>por ello se llama algotmio lineales una busqueda lineal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29:39.885" idx="10">
    <p:pos x="2386" y="538"/>
    <p:text>ponemo condiciones para buscar y los ordeno conacorde a su caracter ascii orden lexixografico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35:09.552" idx="11">
    <p:pos x="10" y="10"/>
    <p:text>orden lexicografico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4:35:30.543" idx="12">
    <p:pos x="10" y="10"/>
    <p:text>para poder facilitar la busqueda lo divido 2  entre la cantidad  voyhasta lamitad y abro lo queesta en esa posicion y lo compara lexicograficamente con su caracter ascii  luego veo en que mitad luego a ese trozo lo divido entre 2 y luego veo en que troxo esta  esta linux luego eleijo ese trozo y lodividoala mitad y destapo ese nombre luego lo compara on linux y elijo unamitad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fc3cd41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fc3cd41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f3c9bdfab_2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f3c9bdfab_2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a2a551b5f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a2a551b5f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a2a551b5f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a2a551b5f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57ca07c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57ca07c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57ca07c6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57ca07c6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a2a551b5f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a2a551b5f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a2a551b5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a2a551b5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f3c9b98f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f3c9b98f1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f3c9b98f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f3c9b98f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a2a551b5f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a2a551b5f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576f2ea8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576f2ea8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f442ad0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f442ad0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f3c9bdfa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f3c9bdfa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f3c9bdfab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f3c9bdfab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f3c9bdfab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f3c9bdfab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f3c9bdfab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f3c9bdfab_2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f3c9bdfa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f3c9bdfa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f3c9bdfab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f3c9bdfab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f3c9bdfa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f3c9bdfa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f3c9bdfab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f3c9bdfab_2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f3c9bdfab_2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f3c9bdfab_2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f3c9b98f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f3c9b98f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f3c9bdfab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f3c9bdfab_2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f3c9bdfab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f3c9bdfab_2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f3c9bdfab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f3c9bdfab_2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f3c9bdfab_2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f3c9bdfab_2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f3c9bdfab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f3c9bdfab_2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f3c9bdfab_2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f3c9bdfab_2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f3c9bdfab_2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3f3c9bdfab_2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f3c9bdfa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f3c9bdfa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f3c9bdfab_2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f3c9bdfab_2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fa2a551b5f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fa2a551b5f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f3c9b98f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f3c9b98f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407faa9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407faa9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dfc3cd411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dfc3cd411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f3c9bdfab_2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f3c9bdfab_2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600d9da84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600d9da84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600d9da84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600d9da84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600d9da84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600d9da84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24a6bcc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24a6bcc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dfc3cd411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dfc3cd411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a2a551b5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a2a551b5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a2a551b5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a2a551b5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a2a551b5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a2a551b5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f3c9b98f1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f3c9b98f1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f3c9b98f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f3c9b98f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comments" Target="../comments/comment23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 idx="4294967295"/>
          </p:nvPr>
        </p:nvSpPr>
        <p:spPr>
          <a:xfrm>
            <a:off x="-50" y="3932250"/>
            <a:ext cx="9144000" cy="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A1E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Algoritmos y Programación I</a:t>
            </a:r>
            <a:endParaRPr>
              <a:solidFill>
                <a:srgbClr val="0BA1E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4294967295"/>
          </p:nvPr>
        </p:nvSpPr>
        <p:spPr>
          <a:xfrm>
            <a:off x="552725" y="4505550"/>
            <a:ext cx="8038500" cy="1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Curso Essaya - 95.11</a:t>
            </a:r>
            <a: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/>
            </a:r>
            <a:b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">
                <a:solidFill>
                  <a:srgbClr val="0BA1E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Clase 9</a:t>
            </a:r>
            <a: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Algoritmos de búsqueda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23" y="1150176"/>
            <a:ext cx="6863549" cy="22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38" y="738188"/>
            <a:ext cx="5419725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/>
        </p:nvSpPr>
        <p:spPr>
          <a:xfrm>
            <a:off x="505250" y="435425"/>
            <a:ext cx="3727200" cy="6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char *passwords[] =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"****",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"*****",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"******",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"?????",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"??????",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"0000",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"0.0.000",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"zzzzz1",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"zzzzzz",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"zzzzzz1",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"zzzzzzz",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"zzzzzzzz",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013" y="738188"/>
            <a:ext cx="5419725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144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312475" y="3061950"/>
            <a:ext cx="85545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103850" y="1983500"/>
            <a:ext cx="1156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****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24" name="Google Shape;224;p24"/>
          <p:cNvCxnSpPr/>
          <p:nvPr/>
        </p:nvCxnSpPr>
        <p:spPr>
          <a:xfrm>
            <a:off x="428250" y="2475500"/>
            <a:ext cx="0" cy="55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" name="Google Shape;225;p24"/>
          <p:cNvSpPr txBox="1"/>
          <p:nvPr/>
        </p:nvSpPr>
        <p:spPr>
          <a:xfrm>
            <a:off x="7337775" y="1983500"/>
            <a:ext cx="16716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zzzzzzzz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26" name="Google Shape;226;p24"/>
          <p:cNvCxnSpPr/>
          <p:nvPr/>
        </p:nvCxnSpPr>
        <p:spPr>
          <a:xfrm>
            <a:off x="8788700" y="2475500"/>
            <a:ext cx="0" cy="58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24"/>
          <p:cNvSpPr txBox="1"/>
          <p:nvPr/>
        </p:nvSpPr>
        <p:spPr>
          <a:xfrm>
            <a:off x="8207549" y="3506550"/>
            <a:ext cx="7665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144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312475" y="3061950"/>
            <a:ext cx="85545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8207549" y="3506550"/>
            <a:ext cx="7665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4176489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718650" y="1983500"/>
            <a:ext cx="18786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jonny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38" name="Google Shape;238;p25"/>
          <p:cNvCxnSpPr>
            <a:stCxn id="237" idx="2"/>
          </p:cNvCxnSpPr>
          <p:nvPr/>
        </p:nvCxnSpPr>
        <p:spPr>
          <a:xfrm>
            <a:off x="4657950" y="2475500"/>
            <a:ext cx="0" cy="58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25"/>
          <p:cNvSpPr txBox="1"/>
          <p:nvPr/>
        </p:nvSpPr>
        <p:spPr>
          <a:xfrm>
            <a:off x="312475" y="3061950"/>
            <a:ext cx="4345500" cy="444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144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12475" y="3061950"/>
            <a:ext cx="85545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8207549" y="3506550"/>
            <a:ext cx="7665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4176489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718650" y="1983500"/>
            <a:ext cx="18786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jonny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50" name="Google Shape;250;p26"/>
          <p:cNvCxnSpPr>
            <a:stCxn id="249" idx="2"/>
          </p:cNvCxnSpPr>
          <p:nvPr/>
        </p:nvCxnSpPr>
        <p:spPr>
          <a:xfrm>
            <a:off x="4657950" y="2475500"/>
            <a:ext cx="0" cy="58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1" name="Google Shape;251;p26"/>
          <p:cNvSpPr txBox="1"/>
          <p:nvPr/>
        </p:nvSpPr>
        <p:spPr>
          <a:xfrm>
            <a:off x="312475" y="3061950"/>
            <a:ext cx="4345500" cy="444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5652750" y="1521800"/>
            <a:ext cx="2219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renegade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53" name="Google Shape;253;p26"/>
          <p:cNvCxnSpPr>
            <a:stCxn id="252" idx="2"/>
          </p:cNvCxnSpPr>
          <p:nvPr/>
        </p:nvCxnSpPr>
        <p:spPr>
          <a:xfrm>
            <a:off x="6762450" y="2013800"/>
            <a:ext cx="0" cy="102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26"/>
          <p:cNvSpPr txBox="1"/>
          <p:nvPr/>
        </p:nvSpPr>
        <p:spPr>
          <a:xfrm>
            <a:off x="6342600" y="35065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7499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6762450" y="3061950"/>
            <a:ext cx="2104500" cy="444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144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312475" y="3061950"/>
            <a:ext cx="85545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8207549" y="3506550"/>
            <a:ext cx="7665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4176489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3718650" y="1983500"/>
            <a:ext cx="18786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jonny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66" name="Google Shape;266;p27"/>
          <p:cNvCxnSpPr>
            <a:stCxn id="265" idx="2"/>
          </p:cNvCxnSpPr>
          <p:nvPr/>
        </p:nvCxnSpPr>
        <p:spPr>
          <a:xfrm>
            <a:off x="4657950" y="2475500"/>
            <a:ext cx="0" cy="58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27"/>
          <p:cNvSpPr txBox="1"/>
          <p:nvPr/>
        </p:nvSpPr>
        <p:spPr>
          <a:xfrm>
            <a:off x="312475" y="3061950"/>
            <a:ext cx="4345500" cy="444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5652750" y="1521800"/>
            <a:ext cx="2219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renegade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69" name="Google Shape;269;p27"/>
          <p:cNvCxnSpPr>
            <a:stCxn id="268" idx="2"/>
          </p:cNvCxnSpPr>
          <p:nvPr/>
        </p:nvCxnSpPr>
        <p:spPr>
          <a:xfrm>
            <a:off x="6762450" y="2013800"/>
            <a:ext cx="0" cy="102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7"/>
          <p:cNvSpPr txBox="1"/>
          <p:nvPr/>
        </p:nvSpPr>
        <p:spPr>
          <a:xfrm>
            <a:off x="6342600" y="35065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7499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6762450" y="3061950"/>
            <a:ext cx="2104500" cy="444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4619825" y="947325"/>
            <a:ext cx="2219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musashi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73" name="Google Shape;273;p27"/>
          <p:cNvCxnSpPr/>
          <p:nvPr/>
        </p:nvCxnSpPr>
        <p:spPr>
          <a:xfrm>
            <a:off x="5729525" y="1439325"/>
            <a:ext cx="0" cy="1622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" name="Google Shape;274;p27"/>
          <p:cNvSpPr txBox="1"/>
          <p:nvPr/>
        </p:nvSpPr>
        <p:spPr>
          <a:xfrm>
            <a:off x="5248014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6249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5729525" y="3061950"/>
            <a:ext cx="3137400" cy="444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144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312475" y="3061950"/>
            <a:ext cx="85545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8207549" y="3506550"/>
            <a:ext cx="7665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4176489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3718650" y="1983500"/>
            <a:ext cx="18786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jonny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86" name="Google Shape;286;p28"/>
          <p:cNvCxnSpPr>
            <a:stCxn id="285" idx="2"/>
          </p:cNvCxnSpPr>
          <p:nvPr/>
        </p:nvCxnSpPr>
        <p:spPr>
          <a:xfrm>
            <a:off x="4657950" y="2475500"/>
            <a:ext cx="0" cy="58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7" name="Google Shape;287;p28"/>
          <p:cNvSpPr txBox="1"/>
          <p:nvPr/>
        </p:nvSpPr>
        <p:spPr>
          <a:xfrm>
            <a:off x="312475" y="3061950"/>
            <a:ext cx="4345500" cy="444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5652750" y="1521800"/>
            <a:ext cx="2219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renegade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89" name="Google Shape;289;p28"/>
          <p:cNvCxnSpPr>
            <a:stCxn id="288" idx="2"/>
          </p:cNvCxnSpPr>
          <p:nvPr/>
        </p:nvCxnSpPr>
        <p:spPr>
          <a:xfrm>
            <a:off x="6762450" y="2013800"/>
            <a:ext cx="0" cy="102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28"/>
          <p:cNvSpPr txBox="1"/>
          <p:nvPr/>
        </p:nvSpPr>
        <p:spPr>
          <a:xfrm>
            <a:off x="6342600" y="35065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7499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6762450" y="3061950"/>
            <a:ext cx="2104500" cy="444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4619825" y="947325"/>
            <a:ext cx="2219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musashi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93" name="Google Shape;293;p28"/>
          <p:cNvCxnSpPr/>
          <p:nvPr/>
        </p:nvCxnSpPr>
        <p:spPr>
          <a:xfrm>
            <a:off x="5729525" y="1439325"/>
            <a:ext cx="0" cy="1622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4" name="Google Shape;294;p28"/>
          <p:cNvSpPr txBox="1"/>
          <p:nvPr/>
        </p:nvSpPr>
        <p:spPr>
          <a:xfrm>
            <a:off x="5248014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6249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5729525" y="3061950"/>
            <a:ext cx="3137400" cy="444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4712226" y="2692609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5624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4084025" y="4395700"/>
            <a:ext cx="2219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luetdi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98" name="Google Shape;298;p28"/>
          <p:cNvCxnSpPr>
            <a:stCxn id="297" idx="0"/>
          </p:cNvCxnSpPr>
          <p:nvPr/>
        </p:nvCxnSpPr>
        <p:spPr>
          <a:xfrm rot="10800000">
            <a:off x="5193725" y="3490300"/>
            <a:ext cx="0" cy="90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28"/>
          <p:cNvSpPr txBox="1"/>
          <p:nvPr/>
        </p:nvSpPr>
        <p:spPr>
          <a:xfrm>
            <a:off x="5193750" y="3061950"/>
            <a:ext cx="3673200" cy="444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0" y="3675850"/>
            <a:ext cx="9144000" cy="318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220" y="3675895"/>
            <a:ext cx="4620775" cy="31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947900" y="205350"/>
            <a:ext cx="36240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4999 jonny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7499 renegade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6249 musashi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5624 luetdi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5311 lambda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5467 line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5545 longbow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4986500" y="205350"/>
            <a:ext cx="36240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5506 llll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5486 lite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5476 lionking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5471 links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5473 lion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5472 linux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137600" y="3289475"/>
            <a:ext cx="5244600" cy="1613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13</a:t>
            </a:r>
            <a:endParaRPr sz="4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comparaciones</a:t>
            </a:r>
            <a:endParaRPr sz="2400"/>
          </a:p>
        </p:txBody>
      </p:sp>
      <p:sp>
        <p:nvSpPr>
          <p:cNvPr id="309" name="Google Shape;309;p29"/>
          <p:cNvSpPr/>
          <p:nvPr/>
        </p:nvSpPr>
        <p:spPr>
          <a:xfrm>
            <a:off x="137600" y="5353725"/>
            <a:ext cx="4386983" cy="71112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rgbClr val="BF9000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F8B8"/>
                    </a:gs>
                    <a:gs pos="100000">
                      <a:srgbClr val="F9E63B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Comic Sans MS"/>
              </a:rPr>
              <a:t>Búsqueda binaria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31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505250" y="435425"/>
            <a:ext cx="3727200" cy="6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char *passwords[] =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"password",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"123456",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"12345678",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"1234",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"qwerty",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"12345",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"dragon",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"pussy",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"baseball",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"football",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"letmein",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350" y="3038600"/>
            <a:ext cx="3819400" cy="3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4280375" y="2718750"/>
            <a:ext cx="2568300" cy="809100"/>
          </a:xfrm>
          <a:prstGeom prst="wedgeRoundRectCallout">
            <a:avLst>
              <a:gd name="adj1" fmla="val 55857"/>
              <a:gd name="adj2" fmla="val 110453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¿"linux"?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" name="Google Shape;360;p32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7395025" y="2115457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293925" y="3153236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32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33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7" name="Google Shape;397;p33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7395025" y="2119086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" name="Google Shape;406;p33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293925" y="3516093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3"/>
          <p:cNvSpPr txBox="1"/>
          <p:nvPr/>
        </p:nvSpPr>
        <p:spPr>
          <a:xfrm>
            <a:off x="7213600" y="3812236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33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33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33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33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33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34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7" name="Google Shape;427;p34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34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34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34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34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34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34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p34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34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34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34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293925" y="3871693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4"/>
          <p:cNvSpPr txBox="1"/>
          <p:nvPr/>
        </p:nvSpPr>
        <p:spPr>
          <a:xfrm>
            <a:off x="7395025" y="2119086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34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8" name="Google Shape;448;p34"/>
          <p:cNvSpPr txBox="1"/>
          <p:nvPr/>
        </p:nvSpPr>
        <p:spPr>
          <a:xfrm>
            <a:off x="7213600" y="3812236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34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34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34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34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34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34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5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35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0" name="Google Shape;470;p35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35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2" name="Google Shape;472;p35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3" name="Google Shape;473;p35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6" name="Google Shape;476;p35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7" name="Google Shape;477;p35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35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9" name="Google Shape;479;p35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0" name="Google Shape;480;p35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35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35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35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35"/>
          <p:cNvSpPr/>
          <p:nvPr/>
        </p:nvSpPr>
        <p:spPr>
          <a:xfrm>
            <a:off x="293925" y="4597407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5"/>
          <p:cNvSpPr txBox="1"/>
          <p:nvPr/>
        </p:nvSpPr>
        <p:spPr>
          <a:xfrm>
            <a:off x="7395025" y="2119086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35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35"/>
          <p:cNvSpPr txBox="1"/>
          <p:nvPr/>
        </p:nvSpPr>
        <p:spPr>
          <a:xfrm>
            <a:off x="7213600" y="3812236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35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35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0" name="Google Shape;490;p35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1" name="Google Shape;491;p35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35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35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35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35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35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35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36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36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5" name="Google Shape;505;p36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36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36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36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36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p36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1" name="Google Shape;511;p36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2" name="Google Shape;512;p36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36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36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36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6" name="Google Shape;516;p36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7" name="Google Shape;517;p36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36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9" name="Google Shape;519;p36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0" name="Google Shape;520;p36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p36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p36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3" name="Google Shape;523;p36"/>
          <p:cNvSpPr/>
          <p:nvPr/>
        </p:nvSpPr>
        <p:spPr>
          <a:xfrm>
            <a:off x="293925" y="5673279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6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36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7213600" y="3812236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7" name="Google Shape;527;p36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8" name="Google Shape;528;p36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36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36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1" name="Google Shape;531;p36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2" name="Google Shape;532;p36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3" name="Google Shape;533;p36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p36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5" name="Google Shape;535;p36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36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36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7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" name="Google Shape;543;p37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4" name="Google Shape;544;p37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5" name="Google Shape;545;p37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37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37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8" name="Google Shape;548;p37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9" name="Google Shape;549;p37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37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1" name="Google Shape;551;p37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2" name="Google Shape;552;p37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3" name="Google Shape;553;p37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4" name="Google Shape;554;p37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37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37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7" name="Google Shape;557;p37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8" name="Google Shape;558;p37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9" name="Google Shape;559;p37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37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2" name="Google Shape;562;p37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37"/>
          <p:cNvSpPr/>
          <p:nvPr/>
        </p:nvSpPr>
        <p:spPr>
          <a:xfrm>
            <a:off x="293925" y="3128121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7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37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6" name="Google Shape;566;p37"/>
          <p:cNvSpPr txBox="1"/>
          <p:nvPr/>
        </p:nvSpPr>
        <p:spPr>
          <a:xfrm>
            <a:off x="7213600" y="3812236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37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37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9" name="Google Shape;569;p37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0" name="Google Shape;570;p37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p37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37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37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p37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37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37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37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8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3" name="Google Shape;583;p38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4" name="Google Shape;584;p38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p38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38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7" name="Google Shape;587;p38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8" name="Google Shape;588;p38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38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2" name="Google Shape;592;p38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p38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4" name="Google Shape;594;p38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5" name="Google Shape;595;p38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Google Shape;596;p38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7" name="Google Shape;597;p38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Google Shape;598;p38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9" name="Google Shape;599;p38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0" name="Google Shape;600;p38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1" name="Google Shape;601;p38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2" name="Google Shape;602;p38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38"/>
          <p:cNvSpPr/>
          <p:nvPr/>
        </p:nvSpPr>
        <p:spPr>
          <a:xfrm>
            <a:off x="293925" y="3518193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8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38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6" name="Google Shape;606;p38"/>
          <p:cNvSpPr txBox="1"/>
          <p:nvPr/>
        </p:nvSpPr>
        <p:spPr>
          <a:xfrm>
            <a:off x="7213600" y="5140123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38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38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p38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p38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1" name="Google Shape;611;p38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2" name="Google Shape;612;p38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3" name="Google Shape;613;p38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4" name="Google Shape;614;p38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5" name="Google Shape;615;p38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6" name="Google Shape;616;p38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7" name="Google Shape;617;p38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3" name="Google Shape;623;p39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4" name="Google Shape;624;p39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5" name="Google Shape;625;p39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p39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p39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8" name="Google Shape;628;p39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p39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0" name="Google Shape;630;p39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1" name="Google Shape;631;p39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" name="Google Shape;632;p39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3" name="Google Shape;633;p39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9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39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9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7" name="Google Shape;637;p39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8" name="Google Shape;638;p39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" name="Google Shape;639;p39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0" name="Google Shape;640;p39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39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2" name="Google Shape;642;p39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3" name="Google Shape;643;p39"/>
          <p:cNvSpPr/>
          <p:nvPr/>
        </p:nvSpPr>
        <p:spPr>
          <a:xfrm>
            <a:off x="293925" y="3881050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5" name="Google Shape;645;p39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Google Shape;646;p39"/>
          <p:cNvSpPr txBox="1"/>
          <p:nvPr/>
        </p:nvSpPr>
        <p:spPr>
          <a:xfrm>
            <a:off x="7213600" y="5140123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39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39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9" name="Google Shape;649;p39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2" name="Google Shape;652;p39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3" name="Google Shape;653;p39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4" name="Google Shape;654;p39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5" name="Google Shape;655;p39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6" name="Google Shape;656;p39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7" name="Google Shape;657;p39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0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40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4" name="Google Shape;664;p40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5" name="Google Shape;665;p40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6" name="Google Shape;666;p40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7" name="Google Shape;667;p40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8" name="Google Shape;668;p40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40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0" name="Google Shape;670;p40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p40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2" name="Google Shape;672;p40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3" name="Google Shape;673;p40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4" name="Google Shape;674;p40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p40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6" name="Google Shape;676;p40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7" name="Google Shape;677;p40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8" name="Google Shape;678;p40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9" name="Google Shape;679;p40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0" name="Google Shape;680;p40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p40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p40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3" name="Google Shape;683;p40"/>
          <p:cNvSpPr/>
          <p:nvPr/>
        </p:nvSpPr>
        <p:spPr>
          <a:xfrm>
            <a:off x="293925" y="4597693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0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5" name="Google Shape;685;p40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6" name="Google Shape;686;p40"/>
          <p:cNvSpPr txBox="1"/>
          <p:nvPr/>
        </p:nvSpPr>
        <p:spPr>
          <a:xfrm>
            <a:off x="7213600" y="5140123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7" name="Google Shape;687;p40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8" name="Google Shape;688;p40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p40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p40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" name="Google Shape;691;p40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2" name="Google Shape;692;p40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3" name="Google Shape;693;p40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4" name="Google Shape;694;p40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p40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6" name="Google Shape;696;p40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p40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1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Google Shape;703;p41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4" name="Google Shape;704;p41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5" name="Google Shape;705;p41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41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7" name="Google Shape;707;p41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8" name="Google Shape;708;p41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9" name="Google Shape;709;p41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0" name="Google Shape;710;p41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1" name="Google Shape;711;p41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p41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3" name="Google Shape;713;p41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4" name="Google Shape;714;p41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5" name="Google Shape;715;p41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6" name="Google Shape;716;p41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7" name="Google Shape;717;p41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8" name="Google Shape;718;p41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9" name="Google Shape;719;p41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0" name="Google Shape;720;p41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1" name="Google Shape;721;p41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2" name="Google Shape;722;p41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" name="Google Shape;723;p41"/>
          <p:cNvSpPr/>
          <p:nvPr/>
        </p:nvSpPr>
        <p:spPr>
          <a:xfrm>
            <a:off x="293925" y="4969621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1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5" name="Google Shape;725;p41"/>
          <p:cNvSpPr txBox="1"/>
          <p:nvPr/>
        </p:nvSpPr>
        <p:spPr>
          <a:xfrm>
            <a:off x="7395025" y="4724098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41"/>
          <p:cNvSpPr txBox="1"/>
          <p:nvPr/>
        </p:nvSpPr>
        <p:spPr>
          <a:xfrm>
            <a:off x="7213600" y="5140123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41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8" name="Google Shape;728;p41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" name="Google Shape;729;p41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0" name="Google Shape;730;p41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1" name="Google Shape;731;p41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2" name="Google Shape;732;p41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3" name="Google Shape;733;p41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4" name="Google Shape;734;p41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5" name="Google Shape;735;p41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6" name="Google Shape;736;p41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7" name="Google Shape;737;p41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¿Dónde está?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791088" y="2016225"/>
            <a:ext cx="2430900" cy="5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buscar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 rot="10800000">
            <a:off x="3143688" y="2172073"/>
            <a:ext cx="64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970648" y="1987575"/>
            <a:ext cx="21417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&lt;arreglo&gt;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" name="Google Shape;79;p15"/>
          <p:cNvCxnSpPr/>
          <p:nvPr/>
        </p:nvCxnSpPr>
        <p:spPr>
          <a:xfrm>
            <a:off x="6221988" y="2308425"/>
            <a:ext cx="63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0" name="Google Shape;80;p15"/>
          <p:cNvSpPr txBox="1"/>
          <p:nvPr/>
        </p:nvSpPr>
        <p:spPr>
          <a:xfrm>
            <a:off x="6900599" y="2139975"/>
            <a:ext cx="13635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&lt;int&gt;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1" name="Google Shape;81;p15"/>
          <p:cNvCxnSpPr/>
          <p:nvPr/>
        </p:nvCxnSpPr>
        <p:spPr>
          <a:xfrm rot="10800000">
            <a:off x="3143688" y="2476873"/>
            <a:ext cx="64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" name="Google Shape;82;p15"/>
          <p:cNvSpPr txBox="1"/>
          <p:nvPr/>
        </p:nvSpPr>
        <p:spPr>
          <a:xfrm>
            <a:off x="970648" y="2292375"/>
            <a:ext cx="21417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&lt;elemento&gt;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766775" y="2761250"/>
            <a:ext cx="4390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Devuelve el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índice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del elemento, o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-1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si no está.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2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3" name="Google Shape;743;p42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4" name="Google Shape;744;p42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5" name="Google Shape;745;p42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6" name="Google Shape;746;p42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7" name="Google Shape;747;p42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42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p42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0" name="Google Shape;750;p42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1" name="Google Shape;751;p42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2" name="Google Shape;752;p42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3" name="Google Shape;753;p42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4" name="Google Shape;754;p42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5" name="Google Shape;755;p42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6" name="Google Shape;756;p42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7" name="Google Shape;757;p42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8" name="Google Shape;758;p42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9" name="Google Shape;759;p42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0" name="Google Shape;760;p42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1" name="Google Shape;761;p42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2" name="Google Shape;762;p42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3" name="Google Shape;763;p42"/>
          <p:cNvSpPr/>
          <p:nvPr/>
        </p:nvSpPr>
        <p:spPr>
          <a:xfrm>
            <a:off x="293925" y="3149886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2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5" name="Google Shape;765;p42"/>
          <p:cNvSpPr txBox="1"/>
          <p:nvPr/>
        </p:nvSpPr>
        <p:spPr>
          <a:xfrm>
            <a:off x="7395025" y="4724098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6" name="Google Shape;766;p42"/>
          <p:cNvSpPr txBox="1"/>
          <p:nvPr/>
        </p:nvSpPr>
        <p:spPr>
          <a:xfrm>
            <a:off x="7213600" y="5140123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7" name="Google Shape;767;p42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8" name="Google Shape;768;p42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9" name="Google Shape;769;p42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0" name="Google Shape;770;p42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1" name="Google Shape;771;p42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2" name="Google Shape;772;p42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3" name="Google Shape;773;p42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4" name="Google Shape;774;p42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5" name="Google Shape;775;p42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6" name="Google Shape;776;p42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7" name="Google Shape;777;p42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3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3" name="Google Shape;783;p43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4" name="Google Shape;784;p43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5" name="Google Shape;785;p43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6" name="Google Shape;786;p43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7" name="Google Shape;787;p43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8" name="Google Shape;788;p43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43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0" name="Google Shape;790;p43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1" name="Google Shape;791;p43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2" name="Google Shape;792;p43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3" name="Google Shape;793;p43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4" name="Google Shape;794;p43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5" name="Google Shape;795;p43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6" name="Google Shape;796;p43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7" name="Google Shape;797;p43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8" name="Google Shape;798;p43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9" name="Google Shape;799;p43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0" name="Google Shape;800;p43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1" name="Google Shape;801;p43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2" name="Google Shape;802;p43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3" name="Google Shape;803;p43"/>
          <p:cNvSpPr/>
          <p:nvPr/>
        </p:nvSpPr>
        <p:spPr>
          <a:xfrm>
            <a:off x="293925" y="3494586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5" name="Google Shape;805;p43"/>
          <p:cNvSpPr txBox="1"/>
          <p:nvPr/>
        </p:nvSpPr>
        <p:spPr>
          <a:xfrm>
            <a:off x="7395025" y="4724098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6" name="Google Shape;806;p43"/>
          <p:cNvSpPr txBox="1"/>
          <p:nvPr/>
        </p:nvSpPr>
        <p:spPr>
          <a:xfrm>
            <a:off x="6460650" y="4272689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Google Shape;807;p43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8" name="Google Shape;808;p43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9" name="Google Shape;809;p43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0" name="Google Shape;810;p43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1" name="Google Shape;811;p43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2" name="Google Shape;812;p43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3" name="Google Shape;813;p43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4" name="Google Shape;814;p43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43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6" name="Google Shape;816;p43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7" name="Google Shape;817;p43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4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3" name="Google Shape;823;p44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4" name="Google Shape;824;p44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5" name="Google Shape;825;p44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6" name="Google Shape;826;p44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7" name="Google Shape;827;p44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8" name="Google Shape;828;p44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9" name="Google Shape;829;p44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0" name="Google Shape;830;p44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1" name="Google Shape;831;p44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2" name="Google Shape;832;p44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3" name="Google Shape;833;p44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4" name="Google Shape;834;p44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5" name="Google Shape;835;p44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6" name="Google Shape;836;p44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7" name="Google Shape;837;p44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8" name="Google Shape;838;p44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9" name="Google Shape;839;p44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0" name="Google Shape;840;p44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1" name="Google Shape;841;p44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2" name="Google Shape;842;p44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3" name="Google Shape;843;p44"/>
          <p:cNvSpPr/>
          <p:nvPr/>
        </p:nvSpPr>
        <p:spPr>
          <a:xfrm>
            <a:off x="293925" y="3875586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5" name="Google Shape;845;p44"/>
          <p:cNvSpPr txBox="1"/>
          <p:nvPr/>
        </p:nvSpPr>
        <p:spPr>
          <a:xfrm>
            <a:off x="7395025" y="4724098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6" name="Google Shape;846;p44"/>
          <p:cNvSpPr txBox="1"/>
          <p:nvPr/>
        </p:nvSpPr>
        <p:spPr>
          <a:xfrm>
            <a:off x="6460650" y="4272689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7" name="Google Shape;847;p44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44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9" name="Google Shape;849;p44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0" name="Google Shape;850;p44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1" name="Google Shape;851;p44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2" name="Google Shape;852;p44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3" name="Google Shape;853;p44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4" name="Google Shape;854;p44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5" name="Google Shape;855;p44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6" name="Google Shape;856;p44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7" name="Google Shape;857;p44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5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3" name="Google Shape;863;p45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4" name="Google Shape;864;p45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5" name="Google Shape;865;p45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6" name="Google Shape;866;p45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7" name="Google Shape;867;p45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8" name="Google Shape;868;p45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9" name="Google Shape;869;p45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0" name="Google Shape;870;p45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1" name="Google Shape;871;p45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2" name="Google Shape;872;p45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3" name="Google Shape;873;p45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4" name="Google Shape;874;p45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5" name="Google Shape;875;p45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6" name="Google Shape;876;p45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7" name="Google Shape;877;p45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8" name="Google Shape;878;p45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9" name="Google Shape;879;p45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0" name="Google Shape;880;p45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p45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2" name="Google Shape;882;p45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3" name="Google Shape;883;p45"/>
          <p:cNvSpPr/>
          <p:nvPr/>
        </p:nvSpPr>
        <p:spPr>
          <a:xfrm>
            <a:off x="293925" y="4247514"/>
            <a:ext cx="4263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5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5" name="Google Shape;885;p45"/>
          <p:cNvSpPr txBox="1"/>
          <p:nvPr/>
        </p:nvSpPr>
        <p:spPr>
          <a:xfrm>
            <a:off x="7395025" y="4724098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6" name="Google Shape;886;p45"/>
          <p:cNvSpPr txBox="1"/>
          <p:nvPr/>
        </p:nvSpPr>
        <p:spPr>
          <a:xfrm>
            <a:off x="6460650" y="4272689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7" name="Google Shape;887;p45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8" name="Google Shape;888;p45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9" name="Google Shape;889;p45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0" name="Google Shape;890;p45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1" name="Google Shape;891;p45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2" name="Google Shape;892;p45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3" name="Google Shape;893;p45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5" name="Google Shape;895;p45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6" name="Google Shape;896;p45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7" name="Google Shape;897;p45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6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2400" b="1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3" name="Google Shape;903;p46"/>
          <p:cNvSpPr/>
          <p:nvPr/>
        </p:nvSpPr>
        <p:spPr>
          <a:xfrm>
            <a:off x="3791900" y="2066500"/>
            <a:ext cx="4036800" cy="1156800"/>
          </a:xfrm>
          <a:prstGeom prst="wedgeEllipseCallout">
            <a:avLst>
              <a:gd name="adj1" fmla="val 29325"/>
              <a:gd name="adj2" fmla="val 77191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4" name="Google Shape;904;p46"/>
          <p:cNvSpPr txBox="1"/>
          <p:nvPr/>
        </p:nvSpPr>
        <p:spPr>
          <a:xfrm>
            <a:off x="3791900" y="2378150"/>
            <a:ext cx="193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5" name="Google Shape;905;p46"/>
          <p:cNvSpPr txBox="1"/>
          <p:nvPr/>
        </p:nvSpPr>
        <p:spPr>
          <a:xfrm>
            <a:off x="5724950" y="2378150"/>
            <a:ext cx="178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∝ ?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6" name="Google Shape;9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673" y="3656048"/>
            <a:ext cx="4478450" cy="444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7"/>
          <p:cNvSpPr txBox="1"/>
          <p:nvPr/>
        </p:nvSpPr>
        <p:spPr>
          <a:xfrm>
            <a:off x="6431650" y="4007600"/>
            <a:ext cx="12339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2</a:t>
            </a:r>
            <a:r>
              <a:rPr lang="en" sz="3000" baseline="30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3000" baseline="30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2" name="Google Shape;912;p47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3" name="Google Shape;913;p47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4" name="Google Shape;914;p47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5" name="Google Shape;915;p47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6" name="Google Shape;916;p47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7" name="Google Shape;917;p47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8" name="Google Shape;918;p47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9" name="Google Shape;919;p47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0" name="Google Shape;920;p47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1" name="Google Shape;921;p47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2" name="Google Shape;922;p47"/>
          <p:cNvSpPr/>
          <p:nvPr/>
        </p:nvSpPr>
        <p:spPr>
          <a:xfrm>
            <a:off x="7846775" y="2140850"/>
            <a:ext cx="136200" cy="43167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7"/>
          <p:cNvSpPr txBox="1"/>
          <p:nvPr/>
        </p:nvSpPr>
        <p:spPr>
          <a:xfrm>
            <a:off x="642250" y="1828650"/>
            <a:ext cx="4473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0: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30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4" name="Google Shape;9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725" y="1665400"/>
            <a:ext cx="2425825" cy="2199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8"/>
          <p:cNvSpPr txBox="1"/>
          <p:nvPr/>
        </p:nvSpPr>
        <p:spPr>
          <a:xfrm>
            <a:off x="6431650" y="2926100"/>
            <a:ext cx="12339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3000" baseline="30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endParaRPr sz="3000" baseline="30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0" name="Google Shape;930;p48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1" name="Google Shape;931;p48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2" name="Google Shape;932;p48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3" name="Google Shape;933;p48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4" name="Google Shape;934;p48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5" name="Google Shape;935;p48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6" name="Google Shape;936;p48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7" name="Google Shape;937;p48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8" name="Google Shape;938;p48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9" name="Google Shape;939;p48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0" name="Google Shape;940;p48"/>
          <p:cNvSpPr/>
          <p:nvPr/>
        </p:nvSpPr>
        <p:spPr>
          <a:xfrm>
            <a:off x="7846775" y="2140850"/>
            <a:ext cx="136200" cy="21537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8"/>
          <p:cNvSpPr txBox="1"/>
          <p:nvPr/>
        </p:nvSpPr>
        <p:spPr>
          <a:xfrm>
            <a:off x="642250" y="1828650"/>
            <a:ext cx="4473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0: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30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1: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 2) = 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endParaRPr sz="30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9"/>
          <p:cNvSpPr txBox="1"/>
          <p:nvPr/>
        </p:nvSpPr>
        <p:spPr>
          <a:xfrm>
            <a:off x="6431650" y="3365975"/>
            <a:ext cx="12339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3000" baseline="30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k-2</a:t>
            </a:r>
            <a:endParaRPr sz="3000" baseline="30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7" name="Google Shape;947;p49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8" name="Google Shape;948;p49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9" name="Google Shape;949;p49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0" name="Google Shape;950;p49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1" name="Google Shape;951;p49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2" name="Google Shape;952;p49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3" name="Google Shape;953;p49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4" name="Google Shape;954;p49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5" name="Google Shape;955;p49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6" name="Google Shape;956;p49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7" name="Google Shape;957;p49"/>
          <p:cNvSpPr/>
          <p:nvPr/>
        </p:nvSpPr>
        <p:spPr>
          <a:xfrm>
            <a:off x="7846775" y="3020525"/>
            <a:ext cx="136200" cy="12741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9"/>
          <p:cNvSpPr txBox="1"/>
          <p:nvPr/>
        </p:nvSpPr>
        <p:spPr>
          <a:xfrm>
            <a:off x="642250" y="1828650"/>
            <a:ext cx="4473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0: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30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1: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 2) = 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endParaRPr sz="30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2: 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 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 2) = 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k-2</a:t>
            </a:r>
            <a:endParaRPr sz="30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0"/>
          <p:cNvSpPr txBox="1"/>
          <p:nvPr/>
        </p:nvSpPr>
        <p:spPr>
          <a:xfrm>
            <a:off x="6431650" y="3020525"/>
            <a:ext cx="1233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000" baseline="30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4" name="Google Shape;964;p50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5" name="Google Shape;965;p50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6" name="Google Shape;966;p50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7" name="Google Shape;967;p50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p50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9" name="Google Shape;969;p50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0" name="Google Shape;970;p50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1" name="Google Shape;971;p50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2" name="Google Shape;972;p50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3" name="Google Shape;973;p50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4" name="Google Shape;974;p50"/>
          <p:cNvSpPr/>
          <p:nvPr/>
        </p:nvSpPr>
        <p:spPr>
          <a:xfrm>
            <a:off x="7846775" y="3020525"/>
            <a:ext cx="136200" cy="444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0"/>
          <p:cNvSpPr txBox="1"/>
          <p:nvPr/>
        </p:nvSpPr>
        <p:spPr>
          <a:xfrm>
            <a:off x="642250" y="1828650"/>
            <a:ext cx="4473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0: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30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1: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 2) = 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endParaRPr sz="30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2: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 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 2) = 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k-2</a:t>
            </a:r>
            <a:endParaRPr sz="30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k: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k-k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</a:t>
            </a:r>
            <a:r>
              <a:rPr lang="en" sz="30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6" name="Google Shape;976;p50"/>
          <p:cNvSpPr txBox="1"/>
          <p:nvPr/>
        </p:nvSpPr>
        <p:spPr>
          <a:xfrm>
            <a:off x="642250" y="5016500"/>
            <a:ext cx="10812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2</a:t>
            </a:r>
            <a:r>
              <a:rPr lang="en" sz="2400" baseline="30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24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7" name="Google Shape;977;p50"/>
          <p:cNvSpPr/>
          <p:nvPr/>
        </p:nvSpPr>
        <p:spPr>
          <a:xfrm>
            <a:off x="1823350" y="5182100"/>
            <a:ext cx="553500" cy="23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0"/>
          <p:cNvSpPr txBox="1"/>
          <p:nvPr/>
        </p:nvSpPr>
        <p:spPr>
          <a:xfrm>
            <a:off x="2581725" y="5016500"/>
            <a:ext cx="7113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=</a:t>
            </a:r>
            <a:endParaRPr sz="24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9" name="Google Shape;979;p50"/>
          <p:cNvSpPr txBox="1"/>
          <p:nvPr/>
        </p:nvSpPr>
        <p:spPr>
          <a:xfrm>
            <a:off x="3115125" y="5016500"/>
            <a:ext cx="1233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r>
              <a:rPr lang="en" sz="2400" baseline="-25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2400" baseline="30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0" name="Google Shape;980;p50"/>
          <p:cNvSpPr/>
          <p:nvPr/>
        </p:nvSpPr>
        <p:spPr>
          <a:xfrm>
            <a:off x="3791900" y="630000"/>
            <a:ext cx="4036800" cy="1156800"/>
          </a:xfrm>
          <a:prstGeom prst="wedgeEllipseCallout">
            <a:avLst>
              <a:gd name="adj1" fmla="val 1351"/>
              <a:gd name="adj2" fmla="val 174726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1" name="Google Shape;981;p50"/>
          <p:cNvSpPr txBox="1"/>
          <p:nvPr/>
        </p:nvSpPr>
        <p:spPr>
          <a:xfrm>
            <a:off x="3823700" y="941650"/>
            <a:ext cx="3973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T(N) ∝ log</a:t>
            </a:r>
            <a:r>
              <a:rPr lang="en" sz="3600" baseline="-25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2" name="Google Shape;982;p50"/>
          <p:cNvSpPr/>
          <p:nvPr/>
        </p:nvSpPr>
        <p:spPr>
          <a:xfrm>
            <a:off x="625925" y="4728025"/>
            <a:ext cx="1233900" cy="3810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0"/>
          <p:cNvSpPr/>
          <p:nvPr/>
        </p:nvSpPr>
        <p:spPr>
          <a:xfrm>
            <a:off x="2530925" y="5082275"/>
            <a:ext cx="1590900" cy="5334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4" name="Google Shape;9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298" y="3582148"/>
            <a:ext cx="4478450" cy="444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9" name="Google Shape;989;p51"/>
          <p:cNvCxnSpPr/>
          <p:nvPr/>
        </p:nvCxnSpPr>
        <p:spPr>
          <a:xfrm rot="10800000">
            <a:off x="1070425" y="780175"/>
            <a:ext cx="0" cy="5225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90" name="Google Shape;990;p51"/>
          <p:cNvCxnSpPr/>
          <p:nvPr/>
        </p:nvCxnSpPr>
        <p:spPr>
          <a:xfrm>
            <a:off x="1070425" y="6005275"/>
            <a:ext cx="70212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91" name="Google Shape;991;p51"/>
          <p:cNvSpPr txBox="1"/>
          <p:nvPr/>
        </p:nvSpPr>
        <p:spPr>
          <a:xfrm>
            <a:off x="7393225" y="6005275"/>
            <a:ext cx="5988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92" name="Google Shape;992;p51"/>
          <p:cNvCxnSpPr/>
          <p:nvPr/>
        </p:nvCxnSpPr>
        <p:spPr>
          <a:xfrm rot="10800000" flipH="1">
            <a:off x="1070425" y="1151950"/>
            <a:ext cx="6359100" cy="48624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93" name="Google Shape;993;p51"/>
          <p:cNvSpPr txBox="1"/>
          <p:nvPr/>
        </p:nvSpPr>
        <p:spPr>
          <a:xfrm>
            <a:off x="1250075" y="825550"/>
            <a:ext cx="13716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T(N)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4" name="Google Shape;994;p51"/>
          <p:cNvSpPr/>
          <p:nvPr/>
        </p:nvSpPr>
        <p:spPr>
          <a:xfrm>
            <a:off x="1061368" y="5524511"/>
            <a:ext cx="6894275" cy="471700"/>
          </a:xfrm>
          <a:custGeom>
            <a:avLst/>
            <a:gdLst/>
            <a:ahLst/>
            <a:cxnLst/>
            <a:rect l="l" t="t" r="r" b="b"/>
            <a:pathLst>
              <a:path w="275771" h="18868" extrusionOk="0">
                <a:moveTo>
                  <a:pt x="0" y="18868"/>
                </a:moveTo>
                <a:cubicBezTo>
                  <a:pt x="9434" y="16630"/>
                  <a:pt x="10643" y="8587"/>
                  <a:pt x="56605" y="5442"/>
                </a:cubicBezTo>
                <a:cubicBezTo>
                  <a:pt x="102567" y="2297"/>
                  <a:pt x="239243" y="907"/>
                  <a:pt x="275771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995" name="Google Shape;995;p51"/>
          <p:cNvSpPr txBox="1"/>
          <p:nvPr/>
        </p:nvSpPr>
        <p:spPr>
          <a:xfrm>
            <a:off x="7012225" y="4851400"/>
            <a:ext cx="11157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r>
              <a:rPr lang="en" sz="3000" baseline="-25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6" name="Google Shape;996;p51"/>
          <p:cNvSpPr txBox="1"/>
          <p:nvPr/>
        </p:nvSpPr>
        <p:spPr>
          <a:xfrm>
            <a:off x="7414975" y="939775"/>
            <a:ext cx="5553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7" name="Google Shape;997;p51"/>
          <p:cNvSpPr txBox="1"/>
          <p:nvPr/>
        </p:nvSpPr>
        <p:spPr>
          <a:xfrm>
            <a:off x="1250075" y="6014350"/>
            <a:ext cx="5988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8" name="Google Shape;998;p51"/>
          <p:cNvSpPr txBox="1"/>
          <p:nvPr/>
        </p:nvSpPr>
        <p:spPr>
          <a:xfrm>
            <a:off x="1250075" y="4849450"/>
            <a:ext cx="598800" cy="5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9" name="Google Shape;999;p51"/>
          <p:cNvSpPr txBox="1"/>
          <p:nvPr/>
        </p:nvSpPr>
        <p:spPr>
          <a:xfrm>
            <a:off x="1250075" y="5431900"/>
            <a:ext cx="598800" cy="5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0" name="Google Shape;1000;p51"/>
          <p:cNvSpPr txBox="1"/>
          <p:nvPr/>
        </p:nvSpPr>
        <p:spPr>
          <a:xfrm>
            <a:off x="2387725" y="6014350"/>
            <a:ext cx="878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1" name="Google Shape;1001;p51"/>
          <p:cNvSpPr txBox="1"/>
          <p:nvPr/>
        </p:nvSpPr>
        <p:spPr>
          <a:xfrm>
            <a:off x="2387625" y="4023950"/>
            <a:ext cx="878100" cy="5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2" name="Google Shape;1002;p51"/>
          <p:cNvSpPr txBox="1"/>
          <p:nvPr/>
        </p:nvSpPr>
        <p:spPr>
          <a:xfrm>
            <a:off x="2527325" y="5350250"/>
            <a:ext cx="598800" cy="5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3" name="Google Shape;1003;p51"/>
          <p:cNvSpPr txBox="1"/>
          <p:nvPr/>
        </p:nvSpPr>
        <p:spPr>
          <a:xfrm>
            <a:off x="5379350" y="6014350"/>
            <a:ext cx="2094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1 000 000 000 000</a:t>
            </a:r>
            <a:endParaRPr sz="18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4" name="Google Shape;1004;p51"/>
          <p:cNvSpPr txBox="1"/>
          <p:nvPr/>
        </p:nvSpPr>
        <p:spPr>
          <a:xfrm>
            <a:off x="5379225" y="1592800"/>
            <a:ext cx="2094000" cy="5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1 000 000 000 000</a:t>
            </a:r>
            <a:endParaRPr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5" name="Google Shape;1005;p51"/>
          <p:cNvSpPr txBox="1"/>
          <p:nvPr/>
        </p:nvSpPr>
        <p:spPr>
          <a:xfrm>
            <a:off x="6126875" y="5205125"/>
            <a:ext cx="598800" cy="5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6" name="Google Shape;1006;p51"/>
          <p:cNvSpPr txBox="1"/>
          <p:nvPr/>
        </p:nvSpPr>
        <p:spPr>
          <a:xfrm>
            <a:off x="3683025" y="3116800"/>
            <a:ext cx="1371600" cy="5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10 000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7" name="Google Shape;1007;p51"/>
          <p:cNvSpPr txBox="1"/>
          <p:nvPr/>
        </p:nvSpPr>
        <p:spPr>
          <a:xfrm>
            <a:off x="4069475" y="5281325"/>
            <a:ext cx="598800" cy="58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8" name="Google Shape;1008;p51"/>
          <p:cNvSpPr txBox="1"/>
          <p:nvPr/>
        </p:nvSpPr>
        <p:spPr>
          <a:xfrm>
            <a:off x="3742975" y="6014350"/>
            <a:ext cx="12696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10 000</a:t>
            </a:r>
            <a:endParaRPr sz="24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1267050" y="1608300"/>
            <a:ext cx="6609900" cy="3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buscar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∀ 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∈ 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- 1)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[i]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52"/>
          <p:cNvSpPr txBox="1"/>
          <p:nvPr/>
        </p:nvSpPr>
        <p:spPr>
          <a:xfrm>
            <a:off x="545550" y="1107000"/>
            <a:ext cx="8052900" cy="279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bsearch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const void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key,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const void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base,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nmemb,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size,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compar)(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const void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const void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Google Shape;1014;p52"/>
          <p:cNvSpPr txBox="1"/>
          <p:nvPr/>
        </p:nvSpPr>
        <p:spPr>
          <a:xfrm>
            <a:off x="545550" y="645250"/>
            <a:ext cx="1833000" cy="461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stdlib.h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3"/>
          <p:cNvSpPr txBox="1">
            <a:spLocks noGrp="1"/>
          </p:cNvSpPr>
          <p:nvPr>
            <p:ph type="ctrTitle" idx="4294967295"/>
          </p:nvPr>
        </p:nvSpPr>
        <p:spPr>
          <a:xfrm>
            <a:off x="-50" y="2133925"/>
            <a:ext cx="9144000" cy="16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0BA1E6"/>
                </a:solidFill>
              </a:rPr>
              <a:t>Bonus track</a:t>
            </a:r>
            <a:endParaRPr sz="4500" b="1">
              <a:solidFill>
                <a:srgbClr val="0BA1E6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4"/>
          <p:cNvSpPr/>
          <p:nvPr/>
        </p:nvSpPr>
        <p:spPr>
          <a:xfrm>
            <a:off x="1356150" y="4532000"/>
            <a:ext cx="6431688" cy="9140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E599"/>
                </a:solidFill>
                <a:latin typeface="Proxima Nova"/>
              </a:rPr>
              <a:t>Notación 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66250" cy="54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5"/>
          <p:cNvSpPr txBox="1"/>
          <p:nvPr/>
        </p:nvSpPr>
        <p:spPr>
          <a:xfrm>
            <a:off x="152400" y="5685900"/>
            <a:ext cx="88827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400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∈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lang="en" sz="2400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400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porque existe </a:t>
            </a:r>
            <a:r>
              <a:rPr lang="en" sz="2400" i="1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&gt; 0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(ej. </a:t>
            </a:r>
            <a:r>
              <a:rPr lang="en" sz="2400" i="1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) y </a:t>
            </a:r>
            <a:r>
              <a:rPr lang="en" sz="24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 baseline="-250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(ej., </a:t>
            </a:r>
            <a:r>
              <a:rPr lang="en" sz="24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 baseline="-250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5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) tal que </a:t>
            </a:r>
            <a:r>
              <a:rPr lang="en" sz="2400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400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≤ </a:t>
            </a:r>
            <a:r>
              <a:rPr lang="en" sz="2400" i="1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2400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400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para cualquier </a:t>
            </a:r>
            <a:r>
              <a:rPr lang="en" sz="24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≥ </a:t>
            </a:r>
            <a:r>
              <a:rPr lang="en" sz="24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 baseline="-250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3" name="Google Shape;1033;p55"/>
          <p:cNvSpPr txBox="1"/>
          <p:nvPr/>
        </p:nvSpPr>
        <p:spPr>
          <a:xfrm>
            <a:off x="4317075" y="218900"/>
            <a:ext cx="9531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400" i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5173150" y="1765075"/>
            <a:ext cx="7455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400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363" y="2566300"/>
            <a:ext cx="3534733" cy="26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0" name="Google Shape;1040;p56"/>
          <p:cNvCxnSpPr/>
          <p:nvPr/>
        </p:nvCxnSpPr>
        <p:spPr>
          <a:xfrm rot="10800000">
            <a:off x="1070425" y="780175"/>
            <a:ext cx="0" cy="5225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41" name="Google Shape;1041;p56"/>
          <p:cNvCxnSpPr/>
          <p:nvPr/>
        </p:nvCxnSpPr>
        <p:spPr>
          <a:xfrm>
            <a:off x="1070425" y="6005275"/>
            <a:ext cx="70212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42" name="Google Shape;1042;p56"/>
          <p:cNvSpPr txBox="1"/>
          <p:nvPr/>
        </p:nvSpPr>
        <p:spPr>
          <a:xfrm>
            <a:off x="7393225" y="6005275"/>
            <a:ext cx="5988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43" name="Google Shape;1043;p56"/>
          <p:cNvCxnSpPr/>
          <p:nvPr/>
        </p:nvCxnSpPr>
        <p:spPr>
          <a:xfrm rot="10800000" flipH="1">
            <a:off x="1070425" y="1151950"/>
            <a:ext cx="6359100" cy="48624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044" name="Google Shape;1044;p56"/>
          <p:cNvSpPr txBox="1"/>
          <p:nvPr/>
        </p:nvSpPr>
        <p:spPr>
          <a:xfrm>
            <a:off x="1250075" y="825550"/>
            <a:ext cx="13716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T(N)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5" name="Google Shape;1045;p56"/>
          <p:cNvSpPr txBox="1"/>
          <p:nvPr/>
        </p:nvSpPr>
        <p:spPr>
          <a:xfrm>
            <a:off x="6550450" y="731950"/>
            <a:ext cx="10722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6" name="Google Shape;1046;p56"/>
          <p:cNvSpPr/>
          <p:nvPr/>
        </p:nvSpPr>
        <p:spPr>
          <a:xfrm>
            <a:off x="1080650" y="1122225"/>
            <a:ext cx="7190525" cy="4896200"/>
          </a:xfrm>
          <a:custGeom>
            <a:avLst/>
            <a:gdLst/>
            <a:ahLst/>
            <a:cxnLst/>
            <a:rect l="l" t="t" r="r" b="b"/>
            <a:pathLst>
              <a:path w="287621" h="195848" extrusionOk="0">
                <a:moveTo>
                  <a:pt x="0" y="195848"/>
                </a:moveTo>
                <a:cubicBezTo>
                  <a:pt x="12580" y="185041"/>
                  <a:pt x="27543" y="163649"/>
                  <a:pt x="75480" y="131008"/>
                </a:cubicBezTo>
                <a:cubicBezTo>
                  <a:pt x="123417" y="98367"/>
                  <a:pt x="252264" y="21835"/>
                  <a:pt x="287621" y="0"/>
                </a:cubicBezTo>
              </a:path>
            </a:pathLst>
          </a:cu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047" name="Google Shape;1047;p56"/>
          <p:cNvSpPr txBox="1"/>
          <p:nvPr/>
        </p:nvSpPr>
        <p:spPr>
          <a:xfrm>
            <a:off x="7922050" y="1189150"/>
            <a:ext cx="10722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3000" i="1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N)</a:t>
            </a:r>
            <a:endParaRPr sz="30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8" name="Google Shape;10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300" y="3038600"/>
            <a:ext cx="3819400" cy="3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56"/>
          <p:cNvSpPr/>
          <p:nvPr/>
        </p:nvSpPr>
        <p:spPr>
          <a:xfrm>
            <a:off x="2829225" y="3470575"/>
            <a:ext cx="3092400" cy="946500"/>
          </a:xfrm>
          <a:prstGeom prst="wedgeEllipseCallout">
            <a:avLst>
              <a:gd name="adj1" fmla="val 77323"/>
              <a:gd name="adj2" fmla="val 62855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T(N) ∝ N</a:t>
            </a:r>
            <a:endParaRPr sz="30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0" name="Google Shape;1050;p56"/>
          <p:cNvSpPr/>
          <p:nvPr/>
        </p:nvSpPr>
        <p:spPr>
          <a:xfrm>
            <a:off x="1720750" y="4569025"/>
            <a:ext cx="4238100" cy="733200"/>
          </a:xfrm>
          <a:prstGeom prst="wedgeEllipseCallout">
            <a:avLst>
              <a:gd name="adj1" fmla="val 65135"/>
              <a:gd name="adj2" fmla="val -4245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buscar() </a:t>
            </a:r>
            <a:r>
              <a:rPr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lineal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1" name="Google Shape;1051;p56"/>
          <p:cNvSpPr/>
          <p:nvPr/>
        </p:nvSpPr>
        <p:spPr>
          <a:xfrm>
            <a:off x="556950" y="5573675"/>
            <a:ext cx="5190000" cy="908100"/>
          </a:xfrm>
          <a:prstGeom prst="wedgeEllipseCallout">
            <a:avLst>
              <a:gd name="adj1" fmla="val 66979"/>
              <a:gd name="adj2" fmla="val -89273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buscar() </a:t>
            </a:r>
            <a:r>
              <a:rPr lang="en" sz="3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</a:t>
            </a:r>
            <a:r>
              <a:rPr lang="en" sz="3600" i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3600" i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6" name="Google Shape;1056;p57"/>
          <p:cNvCxnSpPr/>
          <p:nvPr/>
        </p:nvCxnSpPr>
        <p:spPr>
          <a:xfrm rot="10800000">
            <a:off x="1070425" y="780175"/>
            <a:ext cx="0" cy="5225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57" name="Google Shape;1057;p57"/>
          <p:cNvCxnSpPr/>
          <p:nvPr/>
        </p:nvCxnSpPr>
        <p:spPr>
          <a:xfrm>
            <a:off x="1070425" y="6005275"/>
            <a:ext cx="70212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58" name="Google Shape;1058;p57"/>
          <p:cNvSpPr txBox="1"/>
          <p:nvPr/>
        </p:nvSpPr>
        <p:spPr>
          <a:xfrm>
            <a:off x="7393225" y="6005275"/>
            <a:ext cx="5988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9" name="Google Shape;1059;p57"/>
          <p:cNvSpPr txBox="1"/>
          <p:nvPr/>
        </p:nvSpPr>
        <p:spPr>
          <a:xfrm>
            <a:off x="1250075" y="825550"/>
            <a:ext cx="13716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T(N)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0" name="Google Shape;1060;p57"/>
          <p:cNvSpPr/>
          <p:nvPr/>
        </p:nvSpPr>
        <p:spPr>
          <a:xfrm>
            <a:off x="1061368" y="5524511"/>
            <a:ext cx="6894275" cy="471700"/>
          </a:xfrm>
          <a:custGeom>
            <a:avLst/>
            <a:gdLst/>
            <a:ahLst/>
            <a:cxnLst/>
            <a:rect l="l" t="t" r="r" b="b"/>
            <a:pathLst>
              <a:path w="275771" h="18868" extrusionOk="0">
                <a:moveTo>
                  <a:pt x="0" y="18868"/>
                </a:moveTo>
                <a:cubicBezTo>
                  <a:pt x="9434" y="16630"/>
                  <a:pt x="10643" y="8587"/>
                  <a:pt x="56605" y="5442"/>
                </a:cubicBezTo>
                <a:cubicBezTo>
                  <a:pt x="102567" y="2297"/>
                  <a:pt x="239243" y="907"/>
                  <a:pt x="275771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061" name="Google Shape;1061;p57"/>
          <p:cNvSpPr txBox="1"/>
          <p:nvPr/>
        </p:nvSpPr>
        <p:spPr>
          <a:xfrm>
            <a:off x="6658500" y="4851400"/>
            <a:ext cx="1469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r>
              <a:rPr lang="en" sz="3000" baseline="-25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2" name="Google Shape;1062;p57"/>
          <p:cNvSpPr/>
          <p:nvPr/>
        </p:nvSpPr>
        <p:spPr>
          <a:xfrm>
            <a:off x="1080650" y="5637884"/>
            <a:ext cx="6882950" cy="380550"/>
          </a:xfrm>
          <a:custGeom>
            <a:avLst/>
            <a:gdLst/>
            <a:ahLst/>
            <a:cxnLst/>
            <a:rect l="l" t="t" r="r" b="b"/>
            <a:pathLst>
              <a:path w="275318" h="15222" extrusionOk="0">
                <a:moveTo>
                  <a:pt x="0" y="15222"/>
                </a:moveTo>
                <a:cubicBezTo>
                  <a:pt x="6262" y="12894"/>
                  <a:pt x="-8312" y="3695"/>
                  <a:pt x="37574" y="1256"/>
                </a:cubicBezTo>
                <a:cubicBezTo>
                  <a:pt x="83460" y="-1182"/>
                  <a:pt x="235694" y="702"/>
                  <a:pt x="275318" y="591"/>
                </a:cubicBezTo>
              </a:path>
            </a:pathLst>
          </a:cu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063" name="Google Shape;1063;p57"/>
          <p:cNvSpPr txBox="1"/>
          <p:nvPr/>
        </p:nvSpPr>
        <p:spPr>
          <a:xfrm>
            <a:off x="7973825" y="5362150"/>
            <a:ext cx="10722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3000" i="1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N)</a:t>
            </a:r>
            <a:endParaRPr sz="30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4" name="Google Shape;1064;p57"/>
          <p:cNvSpPr/>
          <p:nvPr/>
        </p:nvSpPr>
        <p:spPr>
          <a:xfrm>
            <a:off x="1321700" y="1406050"/>
            <a:ext cx="4813200" cy="946500"/>
          </a:xfrm>
          <a:prstGeom prst="wedgeEllipseCallout">
            <a:avLst>
              <a:gd name="adj1" fmla="val -29275"/>
              <a:gd name="adj2" fmla="val 124646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T(N) ∝ log</a:t>
            </a:r>
            <a:r>
              <a:rPr lang="en" sz="3000" baseline="-25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3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(N)</a:t>
            </a:r>
            <a:endParaRPr sz="30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5" name="Google Shape;1065;p57"/>
          <p:cNvSpPr/>
          <p:nvPr/>
        </p:nvSpPr>
        <p:spPr>
          <a:xfrm>
            <a:off x="3250825" y="2477450"/>
            <a:ext cx="5442900" cy="879600"/>
          </a:xfrm>
          <a:prstGeom prst="wedgeEllipseCallout">
            <a:avLst>
              <a:gd name="adj1" fmla="val -59173"/>
              <a:gd name="adj2" fmla="val 123860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busqueda_binaria() </a:t>
            </a:r>
            <a:r>
              <a:rPr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logarítmica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6" name="Google Shape;1066;p57"/>
          <p:cNvSpPr/>
          <p:nvPr/>
        </p:nvSpPr>
        <p:spPr>
          <a:xfrm>
            <a:off x="3250825" y="3755100"/>
            <a:ext cx="4741200" cy="1209000"/>
          </a:xfrm>
          <a:prstGeom prst="wedgeEllipseCallout">
            <a:avLst>
              <a:gd name="adj1" fmla="val -60356"/>
              <a:gd name="adj2" fmla="val 45759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busqueda_binaria</a:t>
            </a:r>
            <a:r>
              <a:rPr lang="en" sz="3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3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</a:t>
            </a:r>
            <a:r>
              <a:rPr lang="en" sz="3600" i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(log </a:t>
            </a:r>
            <a:r>
              <a:rPr lang="en" sz="3600" i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7" name="Google Shape;10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4227" y="3604648"/>
            <a:ext cx="4478450" cy="444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58"/>
          <p:cNvPicPr preferRelativeResize="0"/>
          <p:nvPr/>
        </p:nvPicPr>
        <p:blipFill rotWithShape="1">
          <a:blip r:embed="rId3">
            <a:alphaModFix/>
          </a:blip>
          <a:srcRect l="878" t="2308" r="3637" b="1110"/>
          <a:stretch/>
        </p:blipFill>
        <p:spPr>
          <a:xfrm>
            <a:off x="0" y="82850"/>
            <a:ext cx="9048874" cy="6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8"/>
          <p:cNvPicPr preferRelativeResize="0"/>
          <p:nvPr/>
        </p:nvPicPr>
        <p:blipFill rotWithShape="1">
          <a:blip r:embed="rId3">
            <a:alphaModFix/>
          </a:blip>
          <a:srcRect l="878" t="2308" r="3637" b="1110"/>
          <a:stretch/>
        </p:blipFill>
        <p:spPr>
          <a:xfrm>
            <a:off x="0" y="49359"/>
            <a:ext cx="9144001" cy="643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05" y="1530600"/>
            <a:ext cx="7991593" cy="379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014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014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0586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5158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9730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10586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5158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9730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430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4302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8874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3446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8018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8874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33446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8018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868600" y="28969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-82450" y="5031500"/>
            <a:ext cx="18291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294575" y="1548365"/>
            <a:ext cx="1994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123456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91400" y="4395700"/>
            <a:ext cx="2115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12345678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206350" y="923950"/>
            <a:ext cx="1994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666175" y="5452850"/>
            <a:ext cx="1994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qwerty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2343550" y="1855700"/>
            <a:ext cx="1554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17" name="Google Shape;117;p17"/>
          <p:cNvCxnSpPr>
            <a:stCxn id="111" idx="0"/>
            <a:endCxn id="94" idx="2"/>
          </p:cNvCxnSpPr>
          <p:nvPr/>
        </p:nvCxnSpPr>
        <p:spPr>
          <a:xfrm rot="10800000">
            <a:off x="832100" y="3951200"/>
            <a:ext cx="0" cy="108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7"/>
          <p:cNvCxnSpPr>
            <a:stCxn id="112" idx="2"/>
            <a:endCxn id="96" idx="0"/>
          </p:cNvCxnSpPr>
          <p:nvPr/>
        </p:nvCxnSpPr>
        <p:spPr>
          <a:xfrm flipH="1">
            <a:off x="1289075" y="2040365"/>
            <a:ext cx="2700" cy="102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7"/>
          <p:cNvCxnSpPr>
            <a:stCxn id="113" idx="0"/>
            <a:endCxn id="100" idx="2"/>
          </p:cNvCxnSpPr>
          <p:nvPr/>
        </p:nvCxnSpPr>
        <p:spPr>
          <a:xfrm rot="10800000">
            <a:off x="1746500" y="3951100"/>
            <a:ext cx="2400" cy="44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7"/>
          <p:cNvCxnSpPr>
            <a:stCxn id="114" idx="2"/>
            <a:endCxn id="98" idx="0"/>
          </p:cNvCxnSpPr>
          <p:nvPr/>
        </p:nvCxnSpPr>
        <p:spPr>
          <a:xfrm>
            <a:off x="2203550" y="1415950"/>
            <a:ext cx="0" cy="164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7"/>
          <p:cNvCxnSpPr>
            <a:stCxn id="115" idx="0"/>
            <a:endCxn id="102" idx="2"/>
          </p:cNvCxnSpPr>
          <p:nvPr/>
        </p:nvCxnSpPr>
        <p:spPr>
          <a:xfrm rot="10800000">
            <a:off x="2660675" y="3951050"/>
            <a:ext cx="2700" cy="150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7"/>
          <p:cNvCxnSpPr>
            <a:stCxn id="116" idx="2"/>
            <a:endCxn id="104" idx="0"/>
          </p:cNvCxnSpPr>
          <p:nvPr/>
        </p:nvCxnSpPr>
        <p:spPr>
          <a:xfrm flipH="1">
            <a:off x="3117850" y="2347700"/>
            <a:ext cx="2700" cy="71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7"/>
          <p:cNvSpPr txBox="1"/>
          <p:nvPr/>
        </p:nvSpPr>
        <p:spPr>
          <a:xfrm>
            <a:off x="61616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66188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70760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75332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9904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7824825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7367600" y="3632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6862447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405222" y="3632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5996025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4191267" y="28969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9448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4755500" y="35065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8374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4180775" y="2404956"/>
            <a:ext cx="1994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6011600" y="28969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3575150" y="182250"/>
            <a:ext cx="5244600" cy="1613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8374</a:t>
            </a:r>
            <a:endParaRPr sz="4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comparaciones</a:t>
            </a:r>
            <a:endParaRPr sz="2400"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1">
            <a:off x="4326175" y="276604"/>
            <a:ext cx="839701" cy="8397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9" name="Google Shape;149;p19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linux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6014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6014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0586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5158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19730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10586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5158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19730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2430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24302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8874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33446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38018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28874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33446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38018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5325800" y="28969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-82450" y="5031500"/>
            <a:ext cx="18291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294575" y="1548365"/>
            <a:ext cx="1994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123456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691400" y="4395700"/>
            <a:ext cx="2115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12345678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1206350" y="923950"/>
            <a:ext cx="1994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1666175" y="5452850"/>
            <a:ext cx="1994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qwerty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2343550" y="1855700"/>
            <a:ext cx="1554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73" name="Google Shape;173;p19"/>
          <p:cNvCxnSpPr>
            <a:stCxn id="167" idx="0"/>
            <a:endCxn id="150" idx="2"/>
          </p:cNvCxnSpPr>
          <p:nvPr/>
        </p:nvCxnSpPr>
        <p:spPr>
          <a:xfrm rot="10800000">
            <a:off x="832100" y="3951200"/>
            <a:ext cx="0" cy="108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19"/>
          <p:cNvCxnSpPr>
            <a:stCxn id="168" idx="2"/>
            <a:endCxn id="152" idx="0"/>
          </p:cNvCxnSpPr>
          <p:nvPr/>
        </p:nvCxnSpPr>
        <p:spPr>
          <a:xfrm flipH="1">
            <a:off x="1289075" y="2040365"/>
            <a:ext cx="2700" cy="102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p19"/>
          <p:cNvCxnSpPr>
            <a:stCxn id="169" idx="0"/>
            <a:endCxn id="156" idx="2"/>
          </p:cNvCxnSpPr>
          <p:nvPr/>
        </p:nvCxnSpPr>
        <p:spPr>
          <a:xfrm rot="10800000">
            <a:off x="1746500" y="3951100"/>
            <a:ext cx="2400" cy="44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19"/>
          <p:cNvCxnSpPr>
            <a:stCxn id="170" idx="2"/>
            <a:endCxn id="154" idx="0"/>
          </p:cNvCxnSpPr>
          <p:nvPr/>
        </p:nvCxnSpPr>
        <p:spPr>
          <a:xfrm>
            <a:off x="2203550" y="1415950"/>
            <a:ext cx="0" cy="164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19"/>
          <p:cNvCxnSpPr>
            <a:stCxn id="171" idx="0"/>
            <a:endCxn id="158" idx="2"/>
          </p:cNvCxnSpPr>
          <p:nvPr/>
        </p:nvCxnSpPr>
        <p:spPr>
          <a:xfrm rot="10800000">
            <a:off x="2660675" y="3951050"/>
            <a:ext cx="2700" cy="150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19"/>
          <p:cNvCxnSpPr>
            <a:stCxn id="172" idx="2"/>
            <a:endCxn id="160" idx="0"/>
          </p:cNvCxnSpPr>
          <p:nvPr/>
        </p:nvCxnSpPr>
        <p:spPr>
          <a:xfrm flipH="1">
            <a:off x="3117850" y="2347700"/>
            <a:ext cx="2700" cy="71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19"/>
          <p:cNvSpPr txBox="1"/>
          <p:nvPr/>
        </p:nvSpPr>
        <p:spPr>
          <a:xfrm>
            <a:off x="61616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66188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0760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75332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7990400" y="3061950"/>
            <a:ext cx="461100" cy="44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7824825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7367600" y="3632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6862447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6405222" y="3632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5996025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 idx="4294967295"/>
          </p:nvPr>
        </p:nvSpPr>
        <p:spPr>
          <a:xfrm>
            <a:off x="311700" y="0"/>
            <a:ext cx="8832300" cy="17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</a:rPr>
              <a:t>Búsqueda lineal</a:t>
            </a:r>
            <a:endParaRPr sz="3600" b="1">
              <a:solidFill>
                <a:schemeClr val="dk2"/>
              </a:solidFill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1267050" y="1608300"/>
            <a:ext cx="6609900" cy="3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buscar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∀ 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∈ 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- 1)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[i]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1714550" y="5259625"/>
            <a:ext cx="4036800" cy="1156800"/>
          </a:xfrm>
          <a:prstGeom prst="wedgeEllipseCallout">
            <a:avLst>
              <a:gd name="adj1" fmla="val 58289"/>
              <a:gd name="adj2" fmla="val -42074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1714550" y="5571275"/>
            <a:ext cx="193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3647600" y="5571275"/>
            <a:ext cx="178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∝ N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300" y="3038600"/>
            <a:ext cx="3819400" cy="3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>
            <a:off x="1157525" y="1034150"/>
            <a:ext cx="6250200" cy="2652000"/>
          </a:xfrm>
          <a:prstGeom prst="wedgeEllipseCallout">
            <a:avLst>
              <a:gd name="adj1" fmla="val 41957"/>
              <a:gd name="adj2" fmla="val 57863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¿Podemos mejorar?</a:t>
            </a:r>
            <a:endParaRPr sz="4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300" y="3038600"/>
            <a:ext cx="3819400" cy="3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1545</Words>
  <Application>Microsoft Office PowerPoint</Application>
  <PresentationFormat>Presentación en pantalla (4:3)</PresentationFormat>
  <Paragraphs>954</Paragraphs>
  <Slides>47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Proxima Nova Extrabold</vt:lpstr>
      <vt:lpstr>Comic Sans MS</vt:lpstr>
      <vt:lpstr>Consolas</vt:lpstr>
      <vt:lpstr>Proxima Nova</vt:lpstr>
      <vt:lpstr>Times New Roman</vt:lpstr>
      <vt:lpstr>Arial</vt:lpstr>
      <vt:lpstr>Proxima Nova Semibold</vt:lpstr>
      <vt:lpstr>Spearmint</vt:lpstr>
      <vt:lpstr>Algoritmos y Programación I</vt:lpstr>
      <vt:lpstr>Presentación de PowerPoint</vt:lpstr>
      <vt:lpstr>¿Dónde está?</vt:lpstr>
      <vt:lpstr>Presentación de PowerPoint</vt:lpstr>
      <vt:lpstr>Presentación de PowerPoint</vt:lpstr>
      <vt:lpstr>Presentación de PowerPoint</vt:lpstr>
      <vt:lpstr>Presentación de PowerPoint</vt:lpstr>
      <vt:lpstr>Búsqueda lineal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Bonus track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y Programación I</dc:title>
  <cp:lastModifiedBy>TOSHIBA</cp:lastModifiedBy>
  <cp:revision>8</cp:revision>
  <dcterms:modified xsi:type="dcterms:W3CDTF">2022-05-23T18:28:56Z</dcterms:modified>
</cp:coreProperties>
</file>